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29BCA-1756-44C9-BB96-DCE041375CA2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484C-3FD5-4E90-BC92-C1C4A516B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9941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29BCA-1756-44C9-BB96-DCE041375CA2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484C-3FD5-4E90-BC92-C1C4A516B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215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29BCA-1756-44C9-BB96-DCE041375CA2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484C-3FD5-4E90-BC92-C1C4A516B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017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29BCA-1756-44C9-BB96-DCE041375CA2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484C-3FD5-4E90-BC92-C1C4A516B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053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29BCA-1756-44C9-BB96-DCE041375CA2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484C-3FD5-4E90-BC92-C1C4A516B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9125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29BCA-1756-44C9-BB96-DCE041375CA2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484C-3FD5-4E90-BC92-C1C4A516B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030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29BCA-1756-44C9-BB96-DCE041375CA2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484C-3FD5-4E90-BC92-C1C4A516B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423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29BCA-1756-44C9-BB96-DCE041375CA2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484C-3FD5-4E90-BC92-C1C4A516B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375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29BCA-1756-44C9-BB96-DCE041375CA2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484C-3FD5-4E90-BC92-C1C4A516B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851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29BCA-1756-44C9-BB96-DCE041375CA2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484C-3FD5-4E90-BC92-C1C4A516B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637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29BCA-1756-44C9-BB96-DCE041375CA2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484C-3FD5-4E90-BC92-C1C4A516B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8705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29BCA-1756-44C9-BB96-DCE041375CA2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5484C-3FD5-4E90-BC92-C1C4A516B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70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bn4XikSr2vY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2pVf_QwpQ8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ektory stockowe: czerwony traktor, traktory dla dzieci, traktor z  przyczepą dla dzieci - rysunki, obrazy, ilustracje | Depositphot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803" y="1374596"/>
            <a:ext cx="6509197" cy="539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399245"/>
            <a:ext cx="9144000" cy="1339403"/>
          </a:xfrm>
        </p:spPr>
        <p:txBody>
          <a:bodyPr/>
          <a:lstStyle/>
          <a:p>
            <a:pPr algn="l"/>
            <a:r>
              <a:rPr lang="pl-PL" sz="2800" dirty="0" smtClean="0"/>
              <a:t>          Temat dnia</a:t>
            </a:r>
            <a:r>
              <a:rPr lang="pl-PL" dirty="0" smtClean="0"/>
              <a:t>: </a:t>
            </a:r>
            <a:r>
              <a:rPr lang="pl-PL" b="1" dirty="0">
                <a:solidFill>
                  <a:srgbClr val="FF0000"/>
                </a:solidFill>
              </a:rPr>
              <a:t>TRAKTOR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89397" y="1635616"/>
            <a:ext cx="6619741" cy="3876541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pPr algn="l"/>
            <a:r>
              <a:rPr lang="pl-PL" dirty="0" smtClean="0"/>
              <a:t>CELE OGÓ LNE: rozwijanie motoryki małej; zapoznanie z wyglądem i nazwami pojazdów</a:t>
            </a:r>
          </a:p>
          <a:p>
            <a:endParaRPr lang="pl-PL" dirty="0"/>
          </a:p>
          <a:p>
            <a:endParaRPr lang="pl-PL" dirty="0" smtClean="0"/>
          </a:p>
          <a:p>
            <a:pPr algn="l"/>
            <a:r>
              <a:rPr lang="pl-PL" dirty="0" smtClean="0"/>
              <a:t>Dziś </a:t>
            </a:r>
            <a:r>
              <a:rPr lang="pl-PL" dirty="0"/>
              <a:t>kolejny dzień, w którym będzie nam towarzyszyć praca rolnika.  Zajmiemy się wyglądem i </a:t>
            </a:r>
            <a:r>
              <a:rPr lang="pl-PL" dirty="0" smtClean="0"/>
              <a:t>nazwą </a:t>
            </a:r>
            <a:r>
              <a:rPr lang="pl-PL" dirty="0"/>
              <a:t>pojazdów wykorzystywanych na wsi.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678806" y="1867437"/>
            <a:ext cx="4043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08.04.21r czwartek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600918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52530" y="1141703"/>
            <a:ext cx="97922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000000"/>
                </a:solidFill>
                <a:latin typeface="andale mono"/>
              </a:rPr>
              <a:t>5</a:t>
            </a:r>
            <a:r>
              <a:rPr lang="pl-PL" b="0" i="0" dirty="0" smtClean="0">
                <a:solidFill>
                  <a:srgbClr val="000000"/>
                </a:solidFill>
                <a:effectLst/>
                <a:latin typeface="andale mono"/>
              </a:rPr>
              <a:t>. Praca plastyczna : </a:t>
            </a:r>
          </a:p>
          <a:p>
            <a:endParaRPr lang="pl-PL" b="0" i="0" dirty="0" smtClean="0">
              <a:solidFill>
                <a:srgbClr val="000000"/>
              </a:solidFill>
              <a:effectLst/>
              <a:latin typeface="andale mono"/>
            </a:endParaRPr>
          </a:p>
          <a:p>
            <a:r>
              <a:rPr lang="pl-PL" b="0" i="0" dirty="0" smtClean="0">
                <a:solidFill>
                  <a:srgbClr val="000000"/>
                </a:solidFill>
                <a:effectLst/>
                <a:latin typeface="andale mono"/>
              </a:rPr>
              <a:t>Traktor z figur geometrycznych - układanie i naklejanie na kartkę figur wyciętych według pomysłu rodzica lub z karty z załącznika. </a:t>
            </a:r>
          </a:p>
          <a:p>
            <a:r>
              <a:rPr lang="pl-PL" b="0" i="0" dirty="0" smtClean="0">
                <a:solidFill>
                  <a:srgbClr val="000000"/>
                </a:solidFill>
                <a:effectLst/>
                <a:latin typeface="andale mono"/>
              </a:rPr>
              <a:t>bądź traktor z rolek i pudełek po produktach w domu ( przykład)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708338" y="283335"/>
            <a:ext cx="8371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FF0000"/>
                </a:solidFill>
              </a:rPr>
              <a:t>Dla chętnych </a:t>
            </a:r>
            <a:endParaRPr lang="pl-PL" sz="2800" dirty="0">
              <a:solidFill>
                <a:srgbClr val="FF0000"/>
              </a:solidFill>
            </a:endParaRPr>
          </a:p>
        </p:txBody>
      </p:sp>
      <p:pic>
        <p:nvPicPr>
          <p:cNvPr id="7170" name="Picture 2" descr="http://pm1kolo.szkolnastrona.pl/files/pl/obraz-1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710" y="2722359"/>
            <a:ext cx="4996070" cy="374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pm1kolo.szkolnastrona.pl/files/pl/unnamed2%20-%20Kopia%20-%20Kopia%20-%20Ko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41" y="2722359"/>
            <a:ext cx="4876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613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https://i.pinimg.com/564x/56/b9/47/56b9479ac0031f59af61c4cbeb9f40e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92" y="489398"/>
            <a:ext cx="4524389" cy="385078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e tekstowe 2"/>
          <p:cNvSpPr txBox="1"/>
          <p:nvPr/>
        </p:nvSpPr>
        <p:spPr>
          <a:xfrm>
            <a:off x="1236373" y="5640947"/>
            <a:ext cx="7753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Karty w załączniku nr 3 i 4 </a:t>
            </a:r>
            <a:endParaRPr lang="pl-PL" dirty="0"/>
          </a:p>
        </p:txBody>
      </p:sp>
      <p:pic>
        <p:nvPicPr>
          <p:cNvPr id="4" name="Obraz 3" descr="https://i.pinimg.com/564x/be/63/ca/be63cafdf799ce0ba84128dabbe17ccb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660" y="257578"/>
            <a:ext cx="4207957" cy="6051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9848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244699" y="379839"/>
            <a:ext cx="10972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Aby zrozumieć pojęcie "traktora na wsi" posłuchajmy wiersza C.P. Tarkowskiego pod takim właśnie tytułem.</a:t>
            </a:r>
          </a:p>
          <a:p>
            <a:endParaRPr lang="pl-PL" dirty="0" smtClean="0"/>
          </a:p>
          <a:p>
            <a:r>
              <a:rPr lang="pl-PL" u="sng" dirty="0" smtClean="0"/>
              <a:t>1.</a:t>
            </a:r>
            <a:r>
              <a:rPr lang="pl-PL" sz="2400" u="sng" dirty="0" smtClean="0"/>
              <a:t> Traktor </a:t>
            </a:r>
            <a:r>
              <a:rPr lang="pl-PL" u="sng" dirty="0" smtClean="0"/>
              <a:t>– słuchanie wiersza czytanego przez rodzica. </a:t>
            </a:r>
            <a:r>
              <a:rPr lang="pl-PL" dirty="0" smtClean="0"/>
              <a:t>Czytając wiersz, rodzic wyjaśnia dzieciom niezrozumiałe słowa. Demonstruje ilustrację do wiersza (w załączonych zdjęciach)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sz="2400" dirty="0" smtClean="0"/>
              <a:t>Stoi traktor na podwórzu,</a:t>
            </a:r>
          </a:p>
          <a:p>
            <a:r>
              <a:rPr lang="pl-PL" sz="2400" dirty="0" smtClean="0"/>
              <a:t>zabłocony, cały w kurzu.</a:t>
            </a:r>
          </a:p>
          <a:p>
            <a:r>
              <a:rPr lang="pl-PL" sz="2400" dirty="0" smtClean="0"/>
              <a:t>Latem pełni ważną rolę,</a:t>
            </a:r>
          </a:p>
          <a:p>
            <a:r>
              <a:rPr lang="pl-PL" sz="2400" dirty="0" smtClean="0"/>
              <a:t>bo wyjeżdża często w pole,</a:t>
            </a:r>
          </a:p>
          <a:p>
            <a:r>
              <a:rPr lang="pl-PL" sz="2400" dirty="0" smtClean="0"/>
              <a:t>ciągnie, orze i bronuje –</a:t>
            </a:r>
          </a:p>
          <a:p>
            <a:r>
              <a:rPr lang="pl-PL" sz="2400" dirty="0" smtClean="0"/>
              <a:t>bardzo ciężko tam pracuje.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- Dzieci opisują wygląd traktora. Rodzic może zadać pytanie: Ile traktor ma kół?. a dzieci głośno liczą, gdy wskazujemy na ilustracji koła.</a:t>
            </a:r>
          </a:p>
        </p:txBody>
      </p:sp>
      <p:pic>
        <p:nvPicPr>
          <p:cNvPr id="2050" name="Picture 2" descr="Jaki traktor / ciągnik kupić? ✓ Nowy / Używany ✓ [PORADNIK na 2019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510" y="1700011"/>
            <a:ext cx="7540744" cy="3966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82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47208" y="5098892"/>
            <a:ext cx="5959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hlinkClick r:id="rId2"/>
              </a:rPr>
              <a:t>https://www.youtube.com/watch?v=bn4XikSr2vY</a:t>
            </a: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8679" y="207536"/>
            <a:ext cx="8150781" cy="45834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pole tekstowe 4"/>
          <p:cNvSpPr txBox="1"/>
          <p:nvPr/>
        </p:nvSpPr>
        <p:spPr>
          <a:xfrm>
            <a:off x="759854" y="5666704"/>
            <a:ext cx="9069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Teraz proponuje oglądniecie bajki edukacyjnej o traktorze i innych pojazdach wykorzystywanych na wsi. Dziecko samo nazywa pojazdy lub rodzic podpowiada a dziecko powtarza nazwę.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7599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34851" y="374894"/>
            <a:ext cx="1148795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0" i="0" u="sng" dirty="0" smtClean="0">
                <a:solidFill>
                  <a:srgbClr val="000000"/>
                </a:solidFill>
                <a:effectLst/>
                <a:latin typeface="andale mono"/>
              </a:rPr>
              <a:t>2. Czas na zabawę ruchową </a:t>
            </a:r>
          </a:p>
          <a:p>
            <a:endParaRPr lang="pl-PL" b="0" i="0" u="sng" dirty="0" smtClean="0">
              <a:solidFill>
                <a:srgbClr val="484848"/>
              </a:solidFill>
              <a:effectLst/>
              <a:latin typeface="Droid Sans"/>
            </a:endParaRPr>
          </a:p>
          <a:p>
            <a:r>
              <a:rPr lang="pl-PL" b="1" i="0" dirty="0" smtClean="0">
                <a:solidFill>
                  <a:srgbClr val="000000"/>
                </a:solidFill>
                <a:effectLst/>
                <a:latin typeface="andale mono"/>
              </a:rPr>
              <a:t>„Jedzie traktor</a:t>
            </a:r>
            <a:r>
              <a:rPr lang="pl-PL" b="0" i="0" dirty="0" smtClean="0">
                <a:solidFill>
                  <a:srgbClr val="000000"/>
                </a:solidFill>
                <a:effectLst/>
                <a:latin typeface="andale mono"/>
              </a:rPr>
              <a:t>” – zabawa ruchowa z elementami dźwiękonaśladowczymi.</a:t>
            </a:r>
          </a:p>
          <a:p>
            <a:r>
              <a:rPr lang="pl-PL" b="0" i="0" dirty="0" smtClean="0">
                <a:solidFill>
                  <a:srgbClr val="000000"/>
                </a:solidFill>
                <a:effectLst/>
                <a:latin typeface="andale mono"/>
              </a:rPr>
              <a:t>Na hasło Rodzica.: </a:t>
            </a:r>
            <a:r>
              <a:rPr lang="pl-PL" i="1" dirty="0" smtClean="0">
                <a:solidFill>
                  <a:schemeClr val="accent1"/>
                </a:solidFill>
                <a:effectLst/>
                <a:latin typeface="andale mono"/>
              </a:rPr>
              <a:t>Traktor wyjechał</a:t>
            </a:r>
            <a:r>
              <a:rPr lang="pl-PL" dirty="0">
                <a:solidFill>
                  <a:srgbClr val="484848"/>
                </a:solidFill>
                <a:latin typeface="Droid Sans"/>
              </a:rPr>
              <a:t> </a:t>
            </a:r>
            <a:r>
              <a:rPr lang="pl-PL" b="0" i="1" dirty="0" smtClean="0">
                <a:solidFill>
                  <a:schemeClr val="accent1"/>
                </a:solidFill>
                <a:effectLst/>
                <a:latin typeface="andale mono"/>
              </a:rPr>
              <a:t>w pole </a:t>
            </a:r>
            <a:r>
              <a:rPr lang="pl-PL" b="0" i="0" dirty="0" smtClean="0">
                <a:solidFill>
                  <a:srgbClr val="000000"/>
                </a:solidFill>
                <a:effectLst/>
                <a:latin typeface="andale mono"/>
              </a:rPr>
              <a:t>dziecko porusza się i naśladuje odgłosy traktora: </a:t>
            </a:r>
          </a:p>
          <a:p>
            <a:r>
              <a:rPr lang="pl-PL" b="0" i="0" dirty="0" smtClean="0">
                <a:solidFill>
                  <a:srgbClr val="7030A0"/>
                </a:solidFill>
                <a:effectLst/>
                <a:latin typeface="andale mono"/>
              </a:rPr>
              <a:t>pach, pach, pach, pyr, pyr, pyr</a:t>
            </a:r>
            <a:r>
              <a:rPr lang="pl-PL" b="0" i="0" dirty="0" smtClean="0">
                <a:solidFill>
                  <a:srgbClr val="484848"/>
                </a:solidFill>
                <a:effectLst/>
                <a:latin typeface="Droid Sans"/>
              </a:rPr>
              <a:t/>
            </a:r>
            <a:br>
              <a:rPr lang="pl-PL" b="0" i="0" dirty="0" smtClean="0">
                <a:solidFill>
                  <a:srgbClr val="484848"/>
                </a:solidFill>
                <a:effectLst/>
                <a:latin typeface="Droid Sans"/>
              </a:rPr>
            </a:br>
            <a:r>
              <a:rPr lang="pl-PL" b="0" i="0" dirty="0" smtClean="0">
                <a:solidFill>
                  <a:srgbClr val="000000"/>
                </a:solidFill>
                <a:effectLst/>
                <a:latin typeface="andale mono"/>
              </a:rPr>
              <a:t>Gdy R. </a:t>
            </a:r>
            <a:r>
              <a:rPr lang="pl-PL" b="0" i="0" u="sng" dirty="0" smtClean="0">
                <a:solidFill>
                  <a:srgbClr val="000000"/>
                </a:solidFill>
                <a:effectLst/>
                <a:latin typeface="andale mono"/>
              </a:rPr>
              <a:t>klaśnie</a:t>
            </a:r>
            <a:r>
              <a:rPr lang="pl-PL" b="0" i="0" dirty="0" smtClean="0">
                <a:solidFill>
                  <a:srgbClr val="000000"/>
                </a:solidFill>
                <a:effectLst/>
                <a:latin typeface="andale mono"/>
              </a:rPr>
              <a:t>, dziecko się zatrzymuje. </a:t>
            </a:r>
          </a:p>
          <a:p>
            <a:r>
              <a:rPr lang="pl-PL" b="0" i="0" dirty="0" smtClean="0">
                <a:solidFill>
                  <a:srgbClr val="000000"/>
                </a:solidFill>
                <a:effectLst/>
                <a:latin typeface="andale mono"/>
              </a:rPr>
              <a:t>R. prosi, by dzieci spróbowały podzielić wyraz </a:t>
            </a:r>
            <a:r>
              <a:rPr lang="pl-PL" b="0" i="1" u="sng" dirty="0" smtClean="0">
                <a:solidFill>
                  <a:srgbClr val="7030A0"/>
                </a:solidFill>
                <a:effectLst/>
                <a:latin typeface="andale mono"/>
              </a:rPr>
              <a:t>traktor</a:t>
            </a:r>
            <a:r>
              <a:rPr lang="pl-PL" b="0" i="0" dirty="0" smtClean="0">
                <a:solidFill>
                  <a:srgbClr val="7030A0"/>
                </a:solidFill>
                <a:effectLst/>
                <a:latin typeface="andale mono"/>
              </a:rPr>
              <a:t> </a:t>
            </a:r>
            <a:r>
              <a:rPr lang="pl-PL" b="0" i="0" dirty="0" smtClean="0">
                <a:solidFill>
                  <a:srgbClr val="000000"/>
                </a:solidFill>
                <a:effectLst/>
                <a:latin typeface="andale mono"/>
              </a:rPr>
              <a:t>na</a:t>
            </a:r>
            <a:r>
              <a:rPr lang="pl-PL" dirty="0">
                <a:solidFill>
                  <a:srgbClr val="484848"/>
                </a:solidFill>
                <a:latin typeface="Droid Sans"/>
              </a:rPr>
              <a:t> </a:t>
            </a:r>
            <a:r>
              <a:rPr lang="pl-PL" b="0" i="0" dirty="0" smtClean="0">
                <a:solidFill>
                  <a:srgbClr val="000000"/>
                </a:solidFill>
                <a:effectLst/>
                <a:latin typeface="andale mono"/>
              </a:rPr>
              <a:t>sylaby: </a:t>
            </a:r>
            <a:r>
              <a:rPr lang="pl-PL" b="0" i="1" u="sng" dirty="0" err="1" smtClean="0">
                <a:solidFill>
                  <a:srgbClr val="7030A0"/>
                </a:solidFill>
                <a:effectLst/>
                <a:latin typeface="andale mono"/>
              </a:rPr>
              <a:t>tra</a:t>
            </a:r>
            <a:r>
              <a:rPr lang="pl-PL" b="0" i="1" u="sng" dirty="0" smtClean="0">
                <a:solidFill>
                  <a:srgbClr val="7030A0"/>
                </a:solidFill>
                <a:effectLst/>
                <a:latin typeface="andale mono"/>
              </a:rPr>
              <a:t> - </a:t>
            </a:r>
            <a:r>
              <a:rPr lang="pl-PL" b="0" i="1" u="sng" dirty="0" err="1" smtClean="0">
                <a:solidFill>
                  <a:srgbClr val="7030A0"/>
                </a:solidFill>
                <a:effectLst/>
                <a:latin typeface="andale mono"/>
              </a:rPr>
              <a:t>ktor</a:t>
            </a:r>
            <a:r>
              <a:rPr lang="pl-PL" b="0" i="0" dirty="0" smtClean="0">
                <a:solidFill>
                  <a:srgbClr val="7030A0"/>
                </a:solidFill>
                <a:effectLst/>
                <a:latin typeface="andale mono"/>
              </a:rPr>
              <a:t> </a:t>
            </a:r>
            <a:r>
              <a:rPr lang="pl-PL" b="0" i="0" dirty="0" smtClean="0">
                <a:solidFill>
                  <a:srgbClr val="000000"/>
                </a:solidFill>
                <a:effectLst/>
                <a:latin typeface="andale mono"/>
              </a:rPr>
              <a:t> wyklaskując w dłonie, wytupując, bądź uderzając klockiem o klocek. </a:t>
            </a:r>
          </a:p>
          <a:p>
            <a:r>
              <a:rPr lang="pl-PL" b="0" i="0" dirty="0" smtClean="0">
                <a:solidFill>
                  <a:srgbClr val="000000"/>
                </a:solidFill>
                <a:effectLst/>
                <a:latin typeface="andale mono"/>
              </a:rPr>
              <a:t>(to ważne, by dziecko poczuło rytm - to przyczyni się do kształtowania umiejętności czytania w późniejszym jego rozwoju)</a:t>
            </a:r>
            <a:endParaRPr lang="pl-PL" b="0" i="0" dirty="0">
              <a:solidFill>
                <a:srgbClr val="484848"/>
              </a:solidFill>
              <a:effectLst/>
              <a:latin typeface="Droid Sans"/>
            </a:endParaRPr>
          </a:p>
        </p:txBody>
      </p:sp>
      <p:pic>
        <p:nvPicPr>
          <p:cNvPr id="3074" name="Picture 2" descr="Jak (różnie) maluchy i starszaki uczą się i bawią na zajęciach językowych |  Języki Obce w Szko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654" y="3366006"/>
            <a:ext cx="6490189" cy="3042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920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3640" y="439702"/>
            <a:ext cx="1124325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000000"/>
                </a:solidFill>
                <a:latin typeface="andale mono"/>
              </a:rPr>
              <a:t>3</a:t>
            </a:r>
            <a:r>
              <a:rPr lang="pl-PL" b="0" i="0" dirty="0" smtClean="0">
                <a:solidFill>
                  <a:srgbClr val="000000"/>
                </a:solidFill>
                <a:effectLst/>
                <a:latin typeface="andale mono"/>
              </a:rPr>
              <a:t>. </a:t>
            </a:r>
            <a:r>
              <a:rPr lang="pl-PL" b="1" i="0" dirty="0" smtClean="0">
                <a:solidFill>
                  <a:srgbClr val="000000"/>
                </a:solidFill>
                <a:effectLst/>
                <a:latin typeface="Droid Sans"/>
              </a:rPr>
              <a:t>„</a:t>
            </a:r>
            <a:r>
              <a:rPr lang="pl-PL" b="1" i="0" dirty="0" smtClean="0">
                <a:solidFill>
                  <a:srgbClr val="000000"/>
                </a:solidFill>
                <a:effectLst/>
                <a:latin typeface="andale mono"/>
              </a:rPr>
              <a:t>Mój traktor” – składanie obrazka w całość. </a:t>
            </a:r>
          </a:p>
          <a:p>
            <a:endParaRPr lang="pl-PL" b="1" i="0" dirty="0" smtClean="0">
              <a:solidFill>
                <a:srgbClr val="000000"/>
              </a:solidFill>
              <a:effectLst/>
              <a:latin typeface="andale mono"/>
            </a:endParaRPr>
          </a:p>
          <a:p>
            <a:r>
              <a:rPr lang="pl-PL" b="0" i="0" dirty="0" smtClean="0">
                <a:solidFill>
                  <a:srgbClr val="000000"/>
                </a:solidFill>
                <a:effectLst/>
                <a:latin typeface="andale mono"/>
              </a:rPr>
              <a:t>Z plików do pobrania NR 2, lub odebranych kart pracy wycinamy dziecku pocięty na cztery części obrazek traktora. Zadaniem dzieci jest złożenie elementów w całość i naklejenie na kartki. Jeśli dziecko nie chce, może tylko pokolorować malowankę.</a:t>
            </a:r>
            <a:endParaRPr lang="pl-PL" dirty="0"/>
          </a:p>
        </p:txBody>
      </p:sp>
      <p:pic>
        <p:nvPicPr>
          <p:cNvPr id="3" name="Obraz 2" descr="https://i.pinimg.com/564x/e9/dd/ec/e9ddece2f86f61e97b407c41c9bd62e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111" y="1751526"/>
            <a:ext cx="4435095" cy="51064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4921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602" y="471083"/>
            <a:ext cx="7932918" cy="4438918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1429555" y="5806640"/>
            <a:ext cx="5107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hlinkClick r:id="rId3"/>
              </a:rPr>
              <a:t>https://www.youtube.com/watch?v=p2pVf_QwpQ8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429555" y="5190186"/>
            <a:ext cx="8564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Teraz proponuję posłuchanie piosenki o traktorze, utrwalającej nazwy innych pojazdów.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7127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26771" y="281987"/>
            <a:ext cx="105649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000000"/>
                </a:solidFill>
                <a:latin typeface="andale mono"/>
              </a:rPr>
              <a:t>4</a:t>
            </a:r>
            <a:r>
              <a:rPr lang="pl-PL" b="0" i="0" dirty="0" smtClean="0">
                <a:solidFill>
                  <a:srgbClr val="000000"/>
                </a:solidFill>
                <a:effectLst/>
                <a:latin typeface="andale mono"/>
              </a:rPr>
              <a:t>. </a:t>
            </a:r>
            <a:r>
              <a:rPr lang="pl-PL" b="1" i="0" dirty="0" smtClean="0">
                <a:solidFill>
                  <a:srgbClr val="000000"/>
                </a:solidFill>
                <a:effectLst/>
                <a:latin typeface="andale mono"/>
              </a:rPr>
              <a:t>"Traktorowa gra matematyczna" </a:t>
            </a:r>
            <a:r>
              <a:rPr lang="pl-PL" b="0" i="0" dirty="0" smtClean="0">
                <a:solidFill>
                  <a:srgbClr val="000000"/>
                </a:solidFill>
                <a:effectLst/>
                <a:latin typeface="andale mono"/>
              </a:rPr>
              <a:t>– to propozycja do wykorzystania </a:t>
            </a:r>
          </a:p>
          <a:p>
            <a:endParaRPr lang="pl-PL" dirty="0">
              <a:solidFill>
                <a:srgbClr val="000000"/>
              </a:solidFill>
              <a:latin typeface="andale mono"/>
            </a:endParaRPr>
          </a:p>
          <a:p>
            <a:r>
              <a:rPr lang="pl-PL" b="0" i="0" dirty="0" smtClean="0">
                <a:solidFill>
                  <a:srgbClr val="000000"/>
                </a:solidFill>
                <a:effectLst/>
                <a:latin typeface="andale mono"/>
              </a:rPr>
              <a:t>"Policz kropki i zaprowadź paluszkiem traktor do odpowiedniej kupki siana". </a:t>
            </a:r>
          </a:p>
          <a:p>
            <a:r>
              <a:rPr lang="pl-PL" dirty="0" smtClean="0">
                <a:solidFill>
                  <a:srgbClr val="000000"/>
                </a:solidFill>
                <a:latin typeface="andale mono"/>
              </a:rPr>
              <a:t>U</a:t>
            </a:r>
            <a:r>
              <a:rPr lang="pl-PL" b="0" i="0" dirty="0" smtClean="0">
                <a:solidFill>
                  <a:srgbClr val="000000"/>
                </a:solidFill>
                <a:effectLst/>
                <a:latin typeface="andale mono"/>
              </a:rPr>
              <a:t>czymy szacowania, przeliczania i dopasowywania w każdej możliwej sytuacji.</a:t>
            </a:r>
            <a:endParaRPr lang="pl-PL" dirty="0"/>
          </a:p>
        </p:txBody>
      </p:sp>
      <p:pic>
        <p:nvPicPr>
          <p:cNvPr id="4098" name="Picture 2" descr="http://pm1kolo.szkolnastrona.pl/files/pl/Trakto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60" y="2240924"/>
            <a:ext cx="5018656" cy="3638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pm1kolo.szkolnastrona.pl/files/pl/Traktor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582" y="2229357"/>
            <a:ext cx="5034611" cy="3650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061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m1kolo.szkolnastrona.pl/files/pl/Traktor3%20-%20Kop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79" y="1550405"/>
            <a:ext cx="5198024" cy="3768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pm1kolo.szkolnastrona.pl/files/pl/Traktor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708" y="1550404"/>
            <a:ext cx="5198024" cy="3768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7072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pm1kolo.szkolnastrona.pl/files/pl/Traktor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436" y="1061007"/>
            <a:ext cx="6567198" cy="4761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99468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274</Words>
  <Application>Microsoft Office PowerPoint</Application>
  <PresentationFormat>Panoramiczny</PresentationFormat>
  <Paragraphs>49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andale mono</vt:lpstr>
      <vt:lpstr>Arial</vt:lpstr>
      <vt:lpstr>Calibri</vt:lpstr>
      <vt:lpstr>Calibri Light</vt:lpstr>
      <vt:lpstr>Droid Sans</vt:lpstr>
      <vt:lpstr>Motyw pakietu Office</vt:lpstr>
      <vt:lpstr>          Temat dnia: TRAKTOR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Temat dnia: TRAKTOR</dc:title>
  <dc:creator>kasiunia</dc:creator>
  <cp:lastModifiedBy>kasiunia</cp:lastModifiedBy>
  <cp:revision>8</cp:revision>
  <dcterms:created xsi:type="dcterms:W3CDTF">2021-04-06T11:21:56Z</dcterms:created>
  <dcterms:modified xsi:type="dcterms:W3CDTF">2021-04-06T17:59:59Z</dcterms:modified>
</cp:coreProperties>
</file>